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0" r:id="rId4"/>
    <p:sldId id="266" r:id="rId5"/>
    <p:sldId id="267" r:id="rId6"/>
    <p:sldId id="280" r:id="rId7"/>
    <p:sldId id="265" r:id="rId8"/>
    <p:sldId id="278" r:id="rId9"/>
    <p:sldId id="277" r:id="rId10"/>
    <p:sldId id="273" r:id="rId11"/>
    <p:sldId id="279" r:id="rId12"/>
    <p:sldId id="264" r:id="rId13"/>
    <p:sldId id="269" r:id="rId14"/>
    <p:sldId id="270" r:id="rId15"/>
    <p:sldId id="271" r:id="rId16"/>
    <p:sldId id="276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8820"/>
    <a:srgbClr val="5B6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B40FB-A10B-4951-8D26-BED60AFC23BF}" v="1030" dt="2019-04-11T05:40:12.631"/>
    <p1510:client id="{A5A1CFB3-D7D8-386C-61CA-5C1F1D0FD19E}" v="1326" dt="2019-04-11T05:45:35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92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5F0F7-793C-A141-80A9-8ED2AF214A8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DA1A-2B4F-E64B-B204-80259062C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This presentation in mandatory for all of the team,</a:t>
            </a:r>
            <a:r>
              <a:rPr lang="en-US" baseline="0"/>
              <a:t> No presentation = 0% (Project)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The presentation length should be EXACTLY 150 seconds (2.5 minutes)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/>
              <a:t>Please do not change the fonts!</a:t>
            </a:r>
            <a:endParaRPr lang="en-US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Presentation time: April 1</a:t>
            </a:r>
            <a:r>
              <a:rPr lang="en-US" baseline="30000"/>
              <a:t>st</a:t>
            </a:r>
            <a:r>
              <a:rPr lang="en-US"/>
              <a:t> </a:t>
            </a:r>
            <a:r>
              <a:rPr lang="en-US" baseline="0"/>
              <a:t>, from 2:00 to 3:15pm, BI 587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7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4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2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2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58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0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5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8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0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3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6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71F7-B3AF-F943-9B91-E5D49969FB8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1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3.tiff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3.tiff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3.tiff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3542"/>
            <a:ext cx="9144000" cy="3832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142623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utura Condensed"/>
              </a:rPr>
              <a:t>Comparison of Imaged-Based Gender Classification Techniques</a:t>
            </a:r>
            <a:endParaRPr lang="en-US" sz="3300" dirty="0">
              <a:solidFill>
                <a:schemeClr val="bg1"/>
              </a:solidFill>
              <a:latin typeface="Futura Condensed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133" y="3045081"/>
            <a:ext cx="7486771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i="1" dirty="0">
                <a:solidFill>
                  <a:schemeClr val="bg1">
                    <a:lumMod val="95000"/>
                  </a:schemeClr>
                </a:solidFill>
                <a:latin typeface="Gill Sans Light"/>
                <a:cs typeface="Gill Sans Light"/>
              </a:rPr>
              <a:t>Dataset: IMDB face images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4435" y="4222361"/>
            <a:ext cx="25178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5B6E1A"/>
                </a:solidFill>
                <a:latin typeface="Gill Sans Light"/>
                <a:cs typeface="Gill Sans Light"/>
              </a:rPr>
              <a:t>Team Members: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961" y="4728877"/>
            <a:ext cx="296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Savith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Jayasekera</a:t>
            </a:r>
            <a:endParaRPr lang="en-US" i="1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Oscar Chen</a:t>
            </a:r>
          </a:p>
          <a:p>
            <a:pPr algn="ctr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Prince Okoli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887824"/>
            <a:ext cx="9144000" cy="66840"/>
          </a:xfrm>
          <a:prstGeom prst="rect">
            <a:avLst/>
          </a:prstGeom>
          <a:solidFill>
            <a:srgbClr val="5B6E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92915B-72ED-704A-839B-1E66DDFD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91" y="5695027"/>
            <a:ext cx="1335256" cy="995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06BFA2-4F81-084A-B0AB-9DA6CE25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15" y="5610715"/>
            <a:ext cx="669624" cy="7408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0A4327-D2BD-D940-82E0-FA7946C3B9E8}"/>
              </a:ext>
            </a:extLst>
          </p:cNvPr>
          <p:cNvSpPr txBox="1"/>
          <p:nvPr/>
        </p:nvSpPr>
        <p:spPr>
          <a:xfrm>
            <a:off x="5740400" y="6390449"/>
            <a:ext cx="220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ENSF 619</a:t>
            </a:r>
          </a:p>
          <a:p>
            <a:pPr algn="ctr"/>
            <a:r>
              <a:rPr lang="en-US" sz="1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BigData</a:t>
            </a:r>
            <a:r>
              <a:rPr lang="en-US" sz="1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-Winter 2019</a:t>
            </a:r>
          </a:p>
        </p:txBody>
      </p:sp>
    </p:spTree>
    <p:extLst>
      <p:ext uri="{BB962C8B-B14F-4D97-AF65-F5344CB8AC3E}">
        <p14:creationId xmlns:p14="http://schemas.microsoft.com/office/powerpoint/2010/main" val="261323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10%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12" y="6077430"/>
              <a:ext cx="1694332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594EC-A483-460B-950F-8CF4B391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17" y="4434221"/>
            <a:ext cx="2829149" cy="2431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8" name="Picture 5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4FB25-6E1F-4E95-B3B5-34EA5969C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" y="4413858"/>
            <a:ext cx="2789395" cy="2444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C3F36-F6BB-46BD-A0EE-9E9C5245D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537" y="4429351"/>
            <a:ext cx="2826134" cy="2431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AA848-092B-4741-B270-B725076F0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819" y="1340673"/>
            <a:ext cx="2829148" cy="2259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780EB-9C0B-4536-B92E-CB7685219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3" y="1323019"/>
            <a:ext cx="2789395" cy="2308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312F1-DF92-451C-A565-B1BD0996D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282" y="1341202"/>
            <a:ext cx="2826134" cy="22592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451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SVM vs. CNN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12" y="6077430"/>
              <a:ext cx="1694332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594EC-A483-460B-950F-8CF4B391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32" y="1868543"/>
            <a:ext cx="4168268" cy="358207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DDD45-E969-494B-8CE3-1767DA154D91}"/>
              </a:ext>
            </a:extLst>
          </p:cNvPr>
          <p:cNvSpPr txBox="1"/>
          <p:nvPr/>
        </p:nvSpPr>
        <p:spPr>
          <a:xfrm>
            <a:off x="1590551" y="14458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1AF84-3D92-4E48-AE75-7FC46DD69DEA}"/>
              </a:ext>
            </a:extLst>
          </p:cNvPr>
          <p:cNvSpPr txBox="1"/>
          <p:nvPr/>
        </p:nvSpPr>
        <p:spPr>
          <a:xfrm>
            <a:off x="5885560" y="14458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CNN</a:t>
            </a:r>
          </a:p>
        </p:txBody>
      </p:sp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151" y="2301689"/>
            <a:ext cx="2855493" cy="2400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3472" y="4604540"/>
            <a:ext cx="38068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Specificity: </a:t>
            </a:r>
            <a:r>
              <a:rPr lang="en-CA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89%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Recall: </a:t>
            </a:r>
            <a:r>
              <a:rPr lang="en-CA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91%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(Male): </a:t>
            </a:r>
            <a:r>
              <a:rPr lang="en-CA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89%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(Female): </a:t>
            </a:r>
            <a:r>
              <a:rPr lang="en-CA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91%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Accuracy: </a:t>
            </a:r>
            <a:r>
              <a:rPr lang="en-CA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5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Demo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255511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  <a:p>
            <a:pPr>
              <a:buClr>
                <a:srgbClr val="5B6E1A"/>
              </a:buClr>
              <a:buSzPct val="80000"/>
            </a:pPr>
            <a:endParaRPr lang="en-US" dirty="0"/>
          </a:p>
          <a:p>
            <a:pPr marL="288925"/>
            <a:endParaRPr lang="en-US" sz="3000" dirty="0">
              <a:latin typeface="Gill Sans Light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8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AEB32D7-8E16-42BE-8ABE-531EAC72FA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11" t="24356" r="13360" b="4950"/>
          <a:stretch/>
        </p:blipFill>
        <p:spPr>
          <a:xfrm>
            <a:off x="883404" y="1446301"/>
            <a:ext cx="7460542" cy="46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close up of a person wearing glasses&#10;&#10;Description generated with very high confidence">
            <a:extLst>
              <a:ext uri="{FF2B5EF4-FFF2-40B4-BE49-F238E27FC236}">
                <a16:creationId xmlns:a16="http://schemas.microsoft.com/office/drawing/2014/main" id="{B9398A2C-4E27-4779-8D10-2C5C4156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2" y="1578530"/>
            <a:ext cx="3601512" cy="4499765"/>
          </a:xfrm>
          <a:prstGeom prst="rect">
            <a:avLst/>
          </a:prstGeom>
        </p:spPr>
      </p:pic>
      <p:pic>
        <p:nvPicPr>
          <p:cNvPr id="6" name="Picture 6" descr="A close up of a person wearing glasses&#10;&#10;Description generated with very high confidence">
            <a:extLst>
              <a:ext uri="{FF2B5EF4-FFF2-40B4-BE49-F238E27FC236}">
                <a16:creationId xmlns:a16="http://schemas.microsoft.com/office/drawing/2014/main" id="{A4C45B53-0F23-4065-98B8-C0440A07B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55" y="1561659"/>
            <a:ext cx="3627006" cy="450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3569B-265F-4E8A-AD11-AF030B933CBD}"/>
              </a:ext>
            </a:extLst>
          </p:cNvPr>
          <p:cNvSpPr txBox="1"/>
          <p:nvPr/>
        </p:nvSpPr>
        <p:spPr>
          <a:xfrm>
            <a:off x="590198" y="6087783"/>
            <a:ext cx="523315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https://www.reddit.com/r/SwordOrSheath/comments/b3fsay/sosh_this_felon/?utm_source=share&amp;utm_medium=web2x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00BD9-208D-432D-958B-E3CBA04F46EA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073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255511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  <a:p>
            <a:pPr>
              <a:buClr>
                <a:srgbClr val="5B6E1A"/>
              </a:buClr>
              <a:buSzPct val="80000"/>
            </a:pPr>
            <a:endParaRPr lang="en-US" dirty="0"/>
          </a:p>
          <a:p>
            <a:pPr marL="288925"/>
            <a:endParaRPr lang="en-US" sz="3000" dirty="0">
              <a:latin typeface="Gill Sans Light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110ADFCC-C3DD-481A-8F39-EA86CEAC8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01" y="2045074"/>
            <a:ext cx="4034917" cy="3898104"/>
          </a:xfrm>
          <a:prstGeom prst="rect">
            <a:avLst/>
          </a:prstGeom>
        </p:spPr>
      </p:pic>
      <p:pic>
        <p:nvPicPr>
          <p:cNvPr id="6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B8ABA2D-2E98-4F40-8909-E37B753C5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8" y="2045074"/>
            <a:ext cx="4034917" cy="3898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C6323-7A6A-4787-9BD4-D9F23DAE7CAD}"/>
              </a:ext>
            </a:extLst>
          </p:cNvPr>
          <p:cNvSpPr txBox="1"/>
          <p:nvPr/>
        </p:nvSpPr>
        <p:spPr>
          <a:xfrm>
            <a:off x="241187" y="5939159"/>
            <a:ext cx="500370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https://www.reddit.com/r/SwordOrSheath/comments/am7y7p/sosh_arrested_for_public_masturbation/?utm_source=share&amp;utm_medium=web2x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5F167-6AD9-43D8-8261-A9D330B3BA29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2333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947F1933-6B45-424D-960D-86B35E7E8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9" y="1558273"/>
            <a:ext cx="3380560" cy="4676248"/>
          </a:xfrm>
          <a:prstGeom prst="rect">
            <a:avLst/>
          </a:prstGeom>
        </p:spPr>
      </p:pic>
      <p:pic>
        <p:nvPicPr>
          <p:cNvPr id="6" name="Picture 6" descr="A person taking a selfie&#10;&#10;Description generated with very high confidence">
            <a:extLst>
              <a:ext uri="{FF2B5EF4-FFF2-40B4-BE49-F238E27FC236}">
                <a16:creationId xmlns:a16="http://schemas.microsoft.com/office/drawing/2014/main" id="{9DF20A4D-470A-4945-B186-1C5F6E3C0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95" y="1558273"/>
            <a:ext cx="3380560" cy="4676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519D8-D1BA-4A6A-BB7E-B4D6D124C138}"/>
              </a:ext>
            </a:extLst>
          </p:cNvPr>
          <p:cNvSpPr txBox="1"/>
          <p:nvPr/>
        </p:nvSpPr>
        <p:spPr>
          <a:xfrm>
            <a:off x="740374" y="6196863"/>
            <a:ext cx="421337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https://www.reddit.com/r/SwordOrSheath/comments/agmtl9/sosh_this_model/?utm_source=share&amp;utm_medium=web2x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5B44E-0945-4FCE-B58B-00F902A07636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38560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  <a:endParaRPr lang="en-US" sz="3300" dirty="0">
              <a:latin typeface="Futura Condensed"/>
            </a:endParaRP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4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B38499AA-5E03-43EA-A169-CF7EA064C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06" y="1583033"/>
            <a:ext cx="3517535" cy="4788946"/>
          </a:xfrm>
          <a:prstGeom prst="rect">
            <a:avLst/>
          </a:prstGeom>
        </p:spPr>
      </p:pic>
      <p:pic>
        <p:nvPicPr>
          <p:cNvPr id="7" name="Picture 7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D648A4A7-B98D-4553-8B76-547D7F51E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70" y="1523983"/>
            <a:ext cx="3585018" cy="4915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6968C-8AB7-44AA-B987-067DF7C3A09E}"/>
              </a:ext>
            </a:extLst>
          </p:cNvPr>
          <p:cNvSpPr txBox="1"/>
          <p:nvPr/>
        </p:nvSpPr>
        <p:spPr>
          <a:xfrm>
            <a:off x="484841" y="6254645"/>
            <a:ext cx="448531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https://www.reddit.com/r/SwordOrSheath/comments/afqkvm/sosh_this_individual/?utm_source=share&amp;utm_medium=web2x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D6CE9-BEC0-4C17-895E-38C6B6142E71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35756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003A1E67-8103-4404-AD02-8A9978FEED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39" t="9129" r="31388" b="9129"/>
          <a:stretch/>
        </p:blipFill>
        <p:spPr>
          <a:xfrm>
            <a:off x="676453" y="1467736"/>
            <a:ext cx="3704569" cy="4611540"/>
          </a:xfrm>
          <a:prstGeom prst="rect">
            <a:avLst/>
          </a:prstGeom>
        </p:spPr>
      </p:pic>
      <p:pic>
        <p:nvPicPr>
          <p:cNvPr id="7" name="Picture 7" descr="A picture containing sky, person, water, outdoor&#10;&#10;Description generated with very high confidence">
            <a:extLst>
              <a:ext uri="{FF2B5EF4-FFF2-40B4-BE49-F238E27FC236}">
                <a16:creationId xmlns:a16="http://schemas.microsoft.com/office/drawing/2014/main" id="{3143F752-0CEE-4BF1-99E0-E1F099EDF0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53" t="8872" r="31530" b="9624"/>
          <a:stretch/>
        </p:blipFill>
        <p:spPr>
          <a:xfrm>
            <a:off x="680937" y="1467734"/>
            <a:ext cx="3707429" cy="4611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763DE-AC10-4AD5-B50D-AAA175795A91}"/>
              </a:ext>
            </a:extLst>
          </p:cNvPr>
          <p:cNvSpPr txBox="1"/>
          <p:nvPr/>
        </p:nvSpPr>
        <p:spPr>
          <a:xfrm>
            <a:off x="331409" y="6079284"/>
            <a:ext cx="583652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https://www.reddit.com/r/SwordOrSheath/comments/av9roj/sosh_this_convicted_felon_who_attempted_to_bring/?utm_source=share&amp;utm_medium=web2x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73666-DFF0-4636-8A0B-13D9F386B04A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31896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Motivation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1224" y="1770637"/>
            <a:ext cx="839074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Use Spark to analyze the data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Build an accurate image classifier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Compare the performance of: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Convolutional Neural Networks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Support Vector Machine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Logistic Regression K-Nearest Neighbor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Linear Discriminant analysis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Gaussian Naïve Bayes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Random Forest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4FE4E0-3816-2547-9605-F3C28DA5D9D0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09AC26-90F4-2A4D-9FD5-1AE4B1CD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183E4-6DCF-7049-A99C-67E5D77FCDF1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922E35-5485-7440-A948-F6010C63B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1400B-94D8-A740-899D-5E8EA987B5CE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046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Preprocessing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32724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Parse </a:t>
            </a:r>
            <a:r>
              <a:rPr lang="en-US" sz="3000" dirty="0" err="1">
                <a:latin typeface="Gill Sans Light"/>
                <a:cs typeface="Gill Sans Light"/>
              </a:rPr>
              <a:t>Matlab</a:t>
            </a:r>
            <a:r>
              <a:rPr lang="en-US" sz="3000" dirty="0">
                <a:latin typeface="Gill Sans Light"/>
                <a:cs typeface="Gill Sans Light"/>
              </a:rPr>
              <a:t> database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Cleaning data in Spark</a:t>
            </a:r>
            <a:endParaRPr lang="en-US" dirty="0">
              <a:latin typeface="Calibri"/>
              <a:cs typeface="Calibri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Produce smaller datasets for early trials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Calibri"/>
              </a:rPr>
              <a:t>Turn into 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 dirty="0">
              <a:latin typeface="Gill Sans Light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488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</a:t>
            </a:r>
            <a:r>
              <a:rPr lang="en-US" sz="3300" dirty="0" err="1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PySpark</a:t>
            </a:r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Started out with 452,261 images.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Removed images with more than one face using pyspark </a:t>
            </a:r>
            <a:r>
              <a:rPr lang="en-US" sz="3000" err="1">
                <a:latin typeface="Gill Sans Light"/>
                <a:cs typeface="Gill Sans Light"/>
              </a:rPr>
              <a:t>sql</a:t>
            </a:r>
            <a:r>
              <a:rPr lang="en-US" sz="3000">
                <a:latin typeface="Gill Sans Light"/>
                <a:cs typeface="Gill Sans Light"/>
              </a:rPr>
              <a:t>. Result: 181,626.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>
              <a:latin typeface="Gill Sans Light"/>
              <a:cs typeface="Gill Sans Light"/>
            </a:endParaRPr>
          </a:p>
          <a:p>
            <a:pPr marL="1203325" lvl="1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>
              <a:solidFill>
                <a:srgbClr val="FF0000"/>
              </a:solidFill>
              <a:cs typeface="Calibri"/>
            </a:endParaRPr>
          </a:p>
          <a:p>
            <a:pPr marL="288925">
              <a:buClr>
                <a:srgbClr val="5B6E1A"/>
              </a:buClr>
              <a:buSzPct val="80000"/>
            </a:pPr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37054E5-4382-451B-B1D9-89C1503B2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817" y="3968782"/>
            <a:ext cx="1568450" cy="1568450"/>
          </a:xfrm>
          <a:prstGeom prst="rect">
            <a:avLst/>
          </a:prstGeom>
        </p:spPr>
      </p:pic>
      <p:pic>
        <p:nvPicPr>
          <p:cNvPr id="19" name="Picture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8225EE8-C0CD-4273-A55E-591B64DE4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73" y="3978385"/>
            <a:ext cx="1520135" cy="15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</a:t>
            </a:r>
            <a:r>
              <a:rPr lang="en-US" sz="3300" err="1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PySpark</a:t>
            </a:r>
            <a:endParaRPr lang="en-US" sz="3300">
              <a:solidFill>
                <a:schemeClr val="bg1">
                  <a:lumMod val="9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Removed images with a stretched-out using </a:t>
            </a:r>
            <a:r>
              <a:rPr lang="en-US" sz="3000" err="1">
                <a:latin typeface="Gill Sans Light"/>
                <a:cs typeface="Gill Sans Light"/>
              </a:rPr>
              <a:t>pyspark</a:t>
            </a:r>
            <a:r>
              <a:rPr lang="en-US" sz="3000">
                <a:latin typeface="Gill Sans Light"/>
                <a:cs typeface="Gill Sans Light"/>
              </a:rPr>
              <a:t> </a:t>
            </a:r>
            <a:r>
              <a:rPr lang="en-US" sz="3000" err="1">
                <a:latin typeface="Gill Sans Light"/>
                <a:cs typeface="Gill Sans Light"/>
              </a:rPr>
              <a:t>sql</a:t>
            </a:r>
            <a:r>
              <a:rPr lang="en-US" sz="3000">
                <a:latin typeface="Gill Sans Light"/>
                <a:cs typeface="Gill Sans Light"/>
              </a:rPr>
              <a:t>. Result: 163,336 images.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6" name="Picture 5" descr="A picture containing tennis, player, court, racket&#10;&#10;Description automatically generated">
            <a:extLst>
              <a:ext uri="{FF2B5EF4-FFF2-40B4-BE49-F238E27FC236}">
                <a16:creationId xmlns:a16="http://schemas.microsoft.com/office/drawing/2014/main" id="{CDAAA237-0C5C-4C57-B42E-EAA0DB6BC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82" y="2743202"/>
            <a:ext cx="3211714" cy="2068344"/>
          </a:xfrm>
          <a:prstGeom prst="rect">
            <a:avLst/>
          </a:pr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23C699B-878E-4DE8-8B0F-399C9ECCE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156" y="2743202"/>
            <a:ext cx="2068344" cy="2068344"/>
          </a:xfrm>
          <a:prstGeom prst="rect">
            <a:avLst/>
          </a:prstGeom>
        </p:spPr>
      </p:pic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950660-F64E-439E-B70D-6D5EA8AED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025" y="2743202"/>
            <a:ext cx="2068345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8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PySpark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DBB241-7B3E-425C-99FC-767DC72D4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08692"/>
              </p:ext>
            </p:extLst>
          </p:nvPr>
        </p:nvGraphicFramePr>
        <p:xfrm>
          <a:off x="1473198" y="1745317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145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66172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0384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/>
                        <a:t>Entire dataset (100%)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Duration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8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4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00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2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375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04E681-6E3F-496D-A32A-53B691D8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66398"/>
              </p:ext>
            </p:extLst>
          </p:nvPr>
        </p:nvGraphicFramePr>
        <p:xfrm>
          <a:off x="1473198" y="452348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145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66172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0384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/>
                        <a:t>10% of 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Duration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8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4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7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r>
              <a:rPr lang="en-US" sz="3000" dirty="0">
                <a:latin typeface="Gill Sans Light"/>
                <a:cs typeface="Gill Sans Light"/>
              </a:rPr>
              <a:t>Classifiers: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Linear Discriminant Analysis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Multinomial Logistic regression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Gaussian Naïve Bayes classifier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K-Nearest Neighbor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Support Vector Machine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41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1%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996F8-23E2-444D-A21E-4D5ABAE1A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758" y="1324327"/>
            <a:ext cx="3170807" cy="25185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C8D747-7DFD-4384-9258-663310B6B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25647"/>
            <a:ext cx="2966423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BA1F-D105-47CB-B7F1-57E3D0509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8306" y="1322515"/>
            <a:ext cx="2772056" cy="24775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69F87-323A-4437-92F3-AEFBAD97EC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254" y="4420472"/>
            <a:ext cx="3056746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3AF99C-DCAA-4131-BB2E-6BFBE47B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423" y="4420473"/>
            <a:ext cx="3021786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C63FF-3C6C-44D2-8FAE-6FA679FAF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32" y="4420473"/>
            <a:ext cx="2870310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55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5%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73A94F-7BAC-4DAF-AEC8-4E86C267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684" y="1325647"/>
            <a:ext cx="2690631" cy="2267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1C373-B78B-4AC1-B2BE-2D92EBAB2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472" y="4482358"/>
            <a:ext cx="3078356" cy="2431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40791-00DF-4B75-964E-91CD8A09A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999" y="1323732"/>
            <a:ext cx="2859331" cy="2242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6FDEF-FDB6-4219-9A16-D1E93E6A0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700" y="4482358"/>
            <a:ext cx="2896946" cy="23756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6AD55B-26AD-49C1-BDE0-0747B5FB5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509" y="4475086"/>
            <a:ext cx="2994684" cy="2382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Picture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3FEEFB-11E6-470F-B5B7-302AED8C9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1" y="1325647"/>
            <a:ext cx="2859331" cy="22674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861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444</Words>
  <Application>Microsoft Office PowerPoint</Application>
  <PresentationFormat>On-screen Show (4:3)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Courier New</vt:lpstr>
      <vt:lpstr>Courier New,monospace</vt:lpstr>
      <vt:lpstr>Futura Condensed</vt:lpstr>
      <vt:lpstr>Futura Medium</vt:lpstr>
      <vt:lpstr>Gill Sans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Okoli</dc:creator>
  <cp:lastModifiedBy>Oscar Chen</cp:lastModifiedBy>
  <cp:revision>593</cp:revision>
  <dcterms:created xsi:type="dcterms:W3CDTF">2019-04-01T05:13:40Z</dcterms:created>
  <dcterms:modified xsi:type="dcterms:W3CDTF">2019-04-11T05:51:28Z</dcterms:modified>
</cp:coreProperties>
</file>